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8" r:id="rId3"/>
    <p:sldId id="286" r:id="rId4"/>
    <p:sldId id="303" r:id="rId5"/>
    <p:sldId id="304" r:id="rId6"/>
    <p:sldId id="305" r:id="rId7"/>
    <p:sldId id="300" r:id="rId8"/>
    <p:sldId id="301" r:id="rId9"/>
    <p:sldId id="302" r:id="rId10"/>
    <p:sldId id="290" r:id="rId11"/>
  </p:sldIdLst>
  <p:sldSz cx="6858000" cy="9906000" type="A4"/>
  <p:notesSz cx="7010400" cy="92964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ca Petrova" initials="EP" lastIdx="1" clrIdx="0">
    <p:extLst>
      <p:ext uri="{19B8F6BF-5375-455C-9EA6-DF929625EA0E}">
        <p15:presenceInfo xmlns:p15="http://schemas.microsoft.com/office/powerpoint/2012/main" userId="S-1-5-21-3027622792-2558491570-3577068334-36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1C40"/>
    <a:srgbClr val="3E3D3B"/>
    <a:srgbClr val="C92940"/>
    <a:srgbClr val="AD2337"/>
    <a:srgbClr val="8C2C2C"/>
    <a:srgbClr val="993365"/>
    <a:srgbClr val="E25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89" autoAdjust="0"/>
    <p:restoredTop sz="94310" autoAdjust="0"/>
  </p:normalViewPr>
  <p:slideViewPr>
    <p:cSldViewPr snapToGrid="0">
      <p:cViewPr varScale="1">
        <p:scale>
          <a:sx n="73" d="100"/>
          <a:sy n="73" d="100"/>
        </p:scale>
        <p:origin x="30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C1E61F4-F435-39F4-4D09-74F1432A54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8B5A33-C8E7-0F34-E303-89841309D6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67BC1E-928C-4FD0-803D-34F1452CCC5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34A431-5DA2-E66B-391C-35DC0CC722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Данните са от интервюта с мениджърите на водещите търговски вериги с бързооборотни стоки, публикувани в KReport „Вериги в растеж“ (www.capital.bg)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7114E-174D-8007-2895-324FE53A1D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00F2E-C026-408C-809F-EB76D49079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1561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03DA12-DC6F-4E4B-8C49-33418F7C6053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19350" y="1162050"/>
            <a:ext cx="21717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ru-RU"/>
              <a:t>Данните са от интервюта с мениджърите на водещите търговски вериги с бързооборотни стоки, публикувани в KReport „Вериги в растеж“ (www.capital.bg)</a:t>
            </a:r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752F0C5-11F1-45A5-A8B2-6A5AC82786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077723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BA425-98EF-4A22-9DDF-A0991FAC7F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Данните са от интервюта с мениджърите на водещите търговски вериги с бързооборотни стоки, публикувани в KReport „Вериги в растеж“ (www.capital.bg)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2761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1731C-EC92-BA4B-285C-659C07BCFD7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Данните са от интервюта с мениджърите на водещите търговски вериги с бързооборотни стоки, публикувани в KReport „Вериги в растеж“ (www.capital.bg)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7632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68558-9941-C8D2-9124-30411ED6F2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Данните са от интервюта с мениджърите на водещите търговски вериги с бързооборотни стоки, публикувани в KReport „Вериги в растеж“ (www.capital.bg)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9123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268558-9941-C8D2-9124-30411ED6F2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Данните са от интервюта с мениджърите на водещите търговски вериги с бързооборотни стоки, публикувани в KReport „Вериги в растеж“ (www.capital.bg)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2373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212A7-CE6E-2BC7-0827-8D77C7FFA3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Данните са от интервюта с мениджърите на водещите търговски вериги с бързооборотни стоки, публикувани в KReport „Вериги в растеж“ (www.capital.bg)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96310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212A7-CE6E-2BC7-0827-8D77C7FFA31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ru-RU"/>
              <a:t>Данните са от интервюта с мениджърите на водещите търговски вериги с бързооборотни стоки, публикувани в KReport „Вериги в растеж“ (www.capital.bg)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759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bg-BG"/>
              <a:t>Щракнете за редакция стил подзагл.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7262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8814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6758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3934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5680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1245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30750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4455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7763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11450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916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D1B12-8330-4157-ADEE-636B852E4B98}" type="datetimeFigureOut">
              <a:rPr lang="bg-BG" smtClean="0"/>
              <a:t>19.4.2023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12F90-89CD-4C84-B1A1-2597C8AD8A6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3278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jp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jp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5" name="Текстово поле 4"/>
          <p:cNvSpPr txBox="1"/>
          <p:nvPr/>
        </p:nvSpPr>
        <p:spPr>
          <a:xfrm>
            <a:off x="446435" y="5317648"/>
            <a:ext cx="428894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">
              <a:lnSpc>
                <a:spcPts val="14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1C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ЕС засилва защитата на потребителите</a:t>
            </a:r>
            <a:endParaRPr lang="en-US" sz="1200" dirty="0">
              <a:solidFill>
                <a:srgbClr val="301C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 поле 6"/>
          <p:cNvSpPr txBox="1"/>
          <p:nvPr/>
        </p:nvSpPr>
        <p:spPr>
          <a:xfrm>
            <a:off x="446436" y="7702035"/>
            <a:ext cx="4108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1C40"/>
                </a:solidFill>
              </a:rPr>
              <a:t>Политиките на търговските вериги в условията на инфлация и поскъпване на храните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01796" y="512387"/>
            <a:ext cx="12359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2000" b="1" dirty="0">
                <a:solidFill>
                  <a:srgbClr val="C92940"/>
                </a:solidFill>
                <a:latin typeface="HS Grotesk Bg"/>
                <a:ea typeface="DengXian"/>
                <a:cs typeface="Times New Roman" panose="02020603050405020304" pitchFamily="18" charset="0"/>
              </a:rPr>
              <a:t>04</a:t>
            </a:r>
            <a:r>
              <a:rPr lang="en-US" sz="2000" b="1" dirty="0">
                <a:solidFill>
                  <a:srgbClr val="C92940"/>
                </a:solidFill>
                <a:effectLst/>
                <a:latin typeface="HS Grotesk Bg"/>
                <a:ea typeface="DengXian"/>
                <a:cs typeface="Times New Roman" panose="02020603050405020304" pitchFamily="18" charset="0"/>
              </a:rPr>
              <a:t>/202</a:t>
            </a:r>
            <a:r>
              <a:rPr lang="bg-BG" sz="2000" b="1" dirty="0">
                <a:solidFill>
                  <a:srgbClr val="C92940"/>
                </a:solidFill>
                <a:effectLst/>
                <a:latin typeface="HS Grotesk Bg"/>
                <a:ea typeface="DengXian"/>
                <a:cs typeface="Times New Roman" panose="02020603050405020304" pitchFamily="18" charset="0"/>
              </a:rPr>
              <a:t>3</a:t>
            </a:r>
            <a:endParaRPr lang="bg-BG" sz="2000" dirty="0">
              <a:solidFill>
                <a:srgbClr val="C92940"/>
              </a:solidFill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D5E5C-6DF6-41D0-A7FE-FD8511533BCC}"/>
              </a:ext>
            </a:extLst>
          </p:cNvPr>
          <p:cNvSpPr txBox="1"/>
          <p:nvPr/>
        </p:nvSpPr>
        <p:spPr>
          <a:xfrm>
            <a:off x="446435" y="8933594"/>
            <a:ext cx="4601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200" b="1" kern="100" dirty="0">
                <a:solidFill>
                  <a:srgbClr val="301C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КООП Дания с нова амбициозна стратегия</a:t>
            </a:r>
            <a:endParaRPr lang="en-US" sz="1200" b="1" dirty="0">
              <a:solidFill>
                <a:srgbClr val="301C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bg-BG" sz="1200" b="1" dirty="0">
                <a:solidFill>
                  <a:srgbClr val="301C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Великден с КООП</a:t>
            </a:r>
            <a:endParaRPr lang="en-US" sz="1200" b="1" dirty="0">
              <a:solidFill>
                <a:srgbClr val="301C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301C40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Текстово поле 4">
            <a:extLst>
              <a:ext uri="{FF2B5EF4-FFF2-40B4-BE49-F238E27FC236}">
                <a16:creationId xmlns:a16="http://schemas.microsoft.com/office/drawing/2014/main" id="{39F45DE7-A648-D124-1DAD-4996C25BB069}"/>
              </a:ext>
            </a:extLst>
          </p:cNvPr>
          <p:cNvSpPr txBox="1"/>
          <p:nvPr/>
        </p:nvSpPr>
        <p:spPr>
          <a:xfrm>
            <a:off x="446435" y="6599610"/>
            <a:ext cx="4288949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">
              <a:lnSpc>
                <a:spcPts val="144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1C4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Съвременни търговски формати – дискаунтър</a:t>
            </a:r>
            <a:endParaRPr lang="en-US" sz="1200" dirty="0">
              <a:solidFill>
                <a:srgbClr val="301C4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4C587D-A893-9FCD-62EC-61D4C46C9BD4}"/>
              </a:ext>
            </a:extLst>
          </p:cNvPr>
          <p:cNvSpPr txBox="1"/>
          <p:nvPr/>
        </p:nvSpPr>
        <p:spPr>
          <a:xfrm>
            <a:off x="2209780" y="7274172"/>
            <a:ext cx="28289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b="1" dirty="0">
                <a:solidFill>
                  <a:schemeClr val="bg2">
                    <a:lumMod val="25000"/>
                  </a:schemeClr>
                </a:solidFill>
                <a:cs typeface="Times New Roman" panose="02020603050405020304" pitchFamily="18" charset="0"/>
              </a:rPr>
              <a:t>И ПАЗАРНИ АНАЛИЗИ</a:t>
            </a:r>
            <a:endParaRPr lang="en-US" b="1" dirty="0">
              <a:solidFill>
                <a:schemeClr val="bg2">
                  <a:lumMod val="2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54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71000" r="-35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r="9541" b="-324"/>
          <a:stretch/>
        </p:blipFill>
        <p:spPr>
          <a:xfrm>
            <a:off x="0" y="-20053"/>
            <a:ext cx="6934200" cy="10439144"/>
          </a:xfrm>
          <a:prstGeom prst="rect">
            <a:avLst/>
          </a:prstGeom>
        </p:spPr>
      </p:pic>
      <p:sp>
        <p:nvSpPr>
          <p:cNvPr id="5" name="Flowchart: Alternate Process 236"/>
          <p:cNvSpPr>
            <a:spLocks noChangeArrowheads="1"/>
          </p:cNvSpPr>
          <p:nvPr/>
        </p:nvSpPr>
        <p:spPr bwMode="auto">
          <a:xfrm rot="16200000">
            <a:off x="-4717783" y="4697731"/>
            <a:ext cx="9946107" cy="51054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7E1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E74B5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24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DengXian"/>
                <a:cs typeface="Times New Roman" panose="02020603050405020304" pitchFamily="18" charset="0"/>
              </a:rPr>
              <a:t>ДОБРИ ПРАКТИКИ</a:t>
            </a:r>
            <a:endParaRPr lang="bg-BG" sz="1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48" name="Rectangle: Single Corner Snipped 23">
            <a:extLst>
              <a:ext uri="{FF2B5EF4-FFF2-40B4-BE49-F238E27FC236}">
                <a16:creationId xmlns:a16="http://schemas.microsoft.com/office/drawing/2014/main" id="{F8BB37AB-C45A-4A60-86C3-A96A3049A087}"/>
              </a:ext>
            </a:extLst>
          </p:cNvPr>
          <p:cNvSpPr/>
          <p:nvPr/>
        </p:nvSpPr>
        <p:spPr>
          <a:xfrm>
            <a:off x="914399" y="119270"/>
            <a:ext cx="5724526" cy="9745451"/>
          </a:xfrm>
          <a:prstGeom prst="snip1Rect">
            <a:avLst>
              <a:gd name="adj" fmla="val 1057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9D5830-FBC5-4143-AD5F-F6BDE2617CF0}"/>
              </a:ext>
            </a:extLst>
          </p:cNvPr>
          <p:cNvGrpSpPr/>
          <p:nvPr/>
        </p:nvGrpSpPr>
        <p:grpSpPr>
          <a:xfrm>
            <a:off x="633729" y="36699"/>
            <a:ext cx="561340" cy="509769"/>
            <a:chOff x="0" y="0"/>
            <a:chExt cx="770890" cy="70675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D6D246D-0878-4C4E-8011-477E972A1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50"/>
              <a:ext cx="770890" cy="700405"/>
            </a:xfrm>
            <a:prstGeom prst="ellipse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169683-A5AC-430E-B9AA-1227C8E8F900}"/>
                </a:ext>
              </a:extLst>
            </p:cNvPr>
            <p:cNvSpPr/>
            <p:nvPr/>
          </p:nvSpPr>
          <p:spPr>
            <a:xfrm>
              <a:off x="0" y="0"/>
              <a:ext cx="770890" cy="700405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g-BG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51C0A21-BA2D-46A3-99AB-374EEA0D3F4B}"/>
              </a:ext>
            </a:extLst>
          </p:cNvPr>
          <p:cNvSpPr txBox="1"/>
          <p:nvPr/>
        </p:nvSpPr>
        <p:spPr>
          <a:xfrm>
            <a:off x="1211121" y="7567434"/>
            <a:ext cx="174781" cy="452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9F98C9-F719-AEB5-DA2F-F6753E1FF817}"/>
              </a:ext>
            </a:extLst>
          </p:cNvPr>
          <p:cNvSpPr txBox="1"/>
          <p:nvPr/>
        </p:nvSpPr>
        <p:spPr>
          <a:xfrm>
            <a:off x="1211121" y="7567434"/>
            <a:ext cx="174781" cy="452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CBECDF-34E6-BE8C-C475-D5DB1DFA0515}"/>
              </a:ext>
            </a:extLst>
          </p:cNvPr>
          <p:cNvSpPr txBox="1"/>
          <p:nvPr/>
        </p:nvSpPr>
        <p:spPr>
          <a:xfrm>
            <a:off x="2172551" y="7626475"/>
            <a:ext cx="929787" cy="120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0C31FA-E554-63CD-41FB-5872C1ABB4C4}"/>
              </a:ext>
            </a:extLst>
          </p:cNvPr>
          <p:cNvSpPr txBox="1"/>
          <p:nvPr/>
        </p:nvSpPr>
        <p:spPr>
          <a:xfrm>
            <a:off x="2184210" y="7545258"/>
            <a:ext cx="929787" cy="120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BDA9E33C-F5B1-ED8C-4660-C15AB4440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39" y="8529499"/>
            <a:ext cx="4146748" cy="34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bg-BG" sz="1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Text Box 2">
            <a:extLst>
              <a:ext uri="{FF2B5EF4-FFF2-40B4-BE49-F238E27FC236}">
                <a16:creationId xmlns:a16="http://schemas.microsoft.com/office/drawing/2014/main" id="{2CB6A72F-CC39-B71A-175A-14F8E6325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308" y="6398617"/>
            <a:ext cx="5042285" cy="58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ТОП ПРОДУКТИ С МАРКА „КООП“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680FA13-7C20-9AE6-8276-FE075256C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5069" y="6278288"/>
            <a:ext cx="489841" cy="509241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84FD78A-DC6D-8A89-E322-CDC3E153FD20}"/>
              </a:ext>
            </a:extLst>
          </p:cNvPr>
          <p:cNvSpPr txBox="1"/>
          <p:nvPr/>
        </p:nvSpPr>
        <p:spPr>
          <a:xfrm>
            <a:off x="1594708" y="8578543"/>
            <a:ext cx="43639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Times New Roman" panose="02020603050405020304" pitchFamily="18" charset="0"/>
              </a:rPr>
              <a:t>Главна дирекция</a:t>
            </a:r>
          </a:p>
          <a:p>
            <a:pPr algn="ctr"/>
            <a:r>
              <a:rPr lang="bg-BG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„</a:t>
            </a:r>
            <a:r>
              <a:rPr lang="ru-RU" b="1" i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Иновации</a:t>
            </a: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и логистика в </a:t>
            </a:r>
            <a:r>
              <a:rPr lang="ru-RU" b="1" i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търговската</a:t>
            </a:r>
            <a:r>
              <a:rPr lang="ru-RU" b="1" i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 </a:t>
            </a:r>
            <a:r>
              <a:rPr lang="ru-RU" b="1" i="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дейност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”</a:t>
            </a:r>
            <a:endParaRPr lang="bg-BG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 Light" panose="020E0502030303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bg-BG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  <a:ea typeface="Times New Roman" panose="02020603050405020304" pitchFamily="18" charset="0"/>
              </a:rPr>
              <a:t>тел: 02/926 64 42; </a:t>
            </a:r>
            <a:r>
              <a:rPr lang="en-US" b="1" i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 Light" panose="020E0502030303020204" pitchFamily="34" charset="0"/>
              </a:rPr>
              <a:t>coop_trade@cks.bg</a:t>
            </a:r>
            <a:endParaRPr lang="bg-BG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34197D-EB13-2778-C683-7D7A2DD77A57}"/>
              </a:ext>
            </a:extLst>
          </p:cNvPr>
          <p:cNvSpPr txBox="1"/>
          <p:nvPr/>
        </p:nvSpPr>
        <p:spPr>
          <a:xfrm>
            <a:off x="1211121" y="7895879"/>
            <a:ext cx="174781" cy="452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49" name="Rectangle: Single Corner Snipped 48">
            <a:extLst>
              <a:ext uri="{FF2B5EF4-FFF2-40B4-BE49-F238E27FC236}">
                <a16:creationId xmlns:a16="http://schemas.microsoft.com/office/drawing/2014/main" id="{A3FE5FAE-D4DC-3310-5A6F-624CC3D786C5}"/>
              </a:ext>
            </a:extLst>
          </p:cNvPr>
          <p:cNvSpPr/>
          <p:nvPr/>
        </p:nvSpPr>
        <p:spPr>
          <a:xfrm>
            <a:off x="1248050" y="6843690"/>
            <a:ext cx="5225095" cy="1754281"/>
          </a:xfrm>
          <a:prstGeom prst="snip1Rect">
            <a:avLst/>
          </a:prstGeom>
          <a:noFill/>
          <a:ln w="19050">
            <a:solidFill>
              <a:srgbClr val="99336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A0F731-2655-B73C-087B-140E854BCF3E}"/>
              </a:ext>
            </a:extLst>
          </p:cNvPr>
          <p:cNvSpPr txBox="1"/>
          <p:nvPr/>
        </p:nvSpPr>
        <p:spPr>
          <a:xfrm>
            <a:off x="1129504" y="3604704"/>
            <a:ext cx="5400149" cy="2660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Вино, шоколад, музика и приятно настроение радваха посетителите на организирания за поредна година базар „Великден с КООП“ от Централния кооперативен съюз и „КООП Маркет“ ЕООД от 7 до 13 април в КООП зоната на открито пред сградата на ЦКС.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дните преди настъпването на едни от най-светлите празници Великден организаторите предложиха на посетителите най-добрите комбинации между ръчно изработени тематични шоколадови изкушения и вина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специално подбрани селекции от България и Италия.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Всеки ден клиентите имаха възможност да се насладят на дегустация на италиански вина от местни сортове грозде в съчетание с прекрасните вкусове на шоколадови изделия от бял, млечен и черен шоколад</a:t>
            </a: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 кооперативната работилница </a:t>
            </a:r>
            <a:r>
              <a:rPr lang="bg-BG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Шоко</a:t>
            </a:r>
            <a:r>
              <a:rPr lang="bg-BG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КООП.  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288657-3AD2-8A32-04EB-AF180E59A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526" y="7041781"/>
            <a:ext cx="2330657" cy="141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C32697-E740-50D0-0024-ACAE2BE3D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269" y="7063820"/>
            <a:ext cx="2338545" cy="141608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2">
            <a:extLst>
              <a:ext uri="{FF2B5EF4-FFF2-40B4-BE49-F238E27FC236}">
                <a16:creationId xmlns:a16="http://schemas.microsoft.com/office/drawing/2014/main" id="{0B7987C8-5EB4-D2C7-7777-C81CCB4EA60B}"/>
              </a:ext>
            </a:extLst>
          </p:cNvPr>
          <p:cNvSpPr txBox="1"/>
          <p:nvPr/>
        </p:nvSpPr>
        <p:spPr>
          <a:xfrm>
            <a:off x="1810299" y="7208671"/>
            <a:ext cx="11024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Бяло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вино Конте Ди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Матароко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Инзолия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750 мл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42">
            <a:extLst>
              <a:ext uri="{FF2B5EF4-FFF2-40B4-BE49-F238E27FC236}">
                <a16:creationId xmlns:a16="http://schemas.microsoft.com/office/drawing/2014/main" id="{76C9224B-0252-2BC1-505A-D6F093EF8239}"/>
              </a:ext>
            </a:extLst>
          </p:cNvPr>
          <p:cNvSpPr txBox="1"/>
          <p:nvPr/>
        </p:nvSpPr>
        <p:spPr>
          <a:xfrm>
            <a:off x="4563173" y="7206697"/>
            <a:ext cx="871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Вино Розе Конте Ди Матароко,</a:t>
            </a:r>
          </a:p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750 мл</a:t>
            </a:r>
            <a:endParaRPr lang="en-US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249">
            <a:extLst>
              <a:ext uri="{FF2B5EF4-FFF2-40B4-BE49-F238E27FC236}">
                <a16:creationId xmlns:a16="http://schemas.microsoft.com/office/drawing/2014/main" id="{75C7BD54-8DD1-CA2F-3B7D-5CBA9D57CBFE}"/>
              </a:ext>
            </a:extLst>
          </p:cNvPr>
          <p:cNvSpPr txBox="1">
            <a:spLocks noChangeArrowheads="1"/>
          </p:cNvSpPr>
          <p:nvPr/>
        </p:nvSpPr>
        <p:spPr bwMode="auto">
          <a:xfrm rot="17047032">
            <a:off x="1222756" y="6627200"/>
            <a:ext cx="1664397" cy="795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800" b="1" dirty="0">
                <a:solidFill>
                  <a:srgbClr val="00206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Италия</a:t>
            </a:r>
            <a:endParaRPr lang="bg-BG" sz="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Text Box 249">
            <a:extLst>
              <a:ext uri="{FF2B5EF4-FFF2-40B4-BE49-F238E27FC236}">
                <a16:creationId xmlns:a16="http://schemas.microsoft.com/office/drawing/2014/main" id="{9B8E26A7-457F-6C40-0782-7F8AA99BF9FF}"/>
              </a:ext>
            </a:extLst>
          </p:cNvPr>
          <p:cNvSpPr txBox="1">
            <a:spLocks noChangeArrowheads="1"/>
          </p:cNvSpPr>
          <p:nvPr/>
        </p:nvSpPr>
        <p:spPr bwMode="auto">
          <a:xfrm rot="17047032">
            <a:off x="3947374" y="6728940"/>
            <a:ext cx="1548682" cy="740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sz="800" b="1" dirty="0">
                <a:solidFill>
                  <a:srgbClr val="002060"/>
                </a:solidFill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Италия</a:t>
            </a:r>
            <a:endParaRPr lang="bg-BG" sz="8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0" name="Picture 39" descr="Coop Italia - Retail Institute Italy">
            <a:extLst>
              <a:ext uri="{FF2B5EF4-FFF2-40B4-BE49-F238E27FC236}">
                <a16:creationId xmlns:a16="http://schemas.microsoft.com/office/drawing/2014/main" id="{10DDEBCD-BE86-AF0D-EA7A-64689FB4DE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250" r="92250">
                        <a14:foregroundMark x1="9250" y1="31500" x2="9250" y2="31500"/>
                        <a14:foregroundMark x1="92250" y1="28500" x2="92250" y2="2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2093">
            <a:off x="1408931" y="7753917"/>
            <a:ext cx="299392" cy="181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41" descr="Coop Italia - Retail Institute Italy">
            <a:extLst>
              <a:ext uri="{FF2B5EF4-FFF2-40B4-BE49-F238E27FC236}">
                <a16:creationId xmlns:a16="http://schemas.microsoft.com/office/drawing/2014/main" id="{86250B52-18DF-0B79-8E78-FD54880767B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9250" r="92250">
                        <a14:foregroundMark x1="9250" y1="31500" x2="9250" y2="31500"/>
                        <a14:foregroundMark x1="92250" y1="28500" x2="92250" y2="28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2093">
            <a:off x="4128854" y="7783388"/>
            <a:ext cx="288267" cy="174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A60D60-4A96-B028-53D0-2AC5B118A3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36" y="6915785"/>
            <a:ext cx="2338545" cy="1503096"/>
          </a:xfrm>
          <a:prstGeom prst="rect">
            <a:avLst/>
          </a:prstGeom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DABF152E-7325-87D5-3792-11F106534635}"/>
              </a:ext>
            </a:extLst>
          </p:cNvPr>
          <p:cNvSpPr txBox="1"/>
          <p:nvPr/>
        </p:nvSpPr>
        <p:spPr>
          <a:xfrm>
            <a:off x="1384391" y="203334"/>
            <a:ext cx="4685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Великден с КООП</a:t>
            </a:r>
            <a:endParaRPr lang="en-US" sz="16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0367B292-3A98-7029-B9F2-D5CEE8C3C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3" y="677772"/>
            <a:ext cx="5481257" cy="2868524"/>
          </a:xfrm>
          <a:prstGeom prst="rect">
            <a:avLst/>
          </a:prstGeom>
        </p:spPr>
      </p:pic>
      <p:pic>
        <p:nvPicPr>
          <p:cNvPr id="10" name="Картина 9">
            <a:extLst>
              <a:ext uri="{FF2B5EF4-FFF2-40B4-BE49-F238E27FC236}">
                <a16:creationId xmlns:a16="http://schemas.microsoft.com/office/drawing/2014/main" id="{CD78C091-8C5C-91AA-38E5-6AC5BA1FCC6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11" y="6928658"/>
            <a:ext cx="2388980" cy="153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4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jpeg"/>
          <p:cNvPicPr/>
          <p:nvPr/>
        </p:nvPicPr>
        <p:blipFill rotWithShape="1">
          <a:blip r:embed="rId3" cstate="print"/>
          <a:srcRect r="8751" b="7277"/>
          <a:stretch/>
        </p:blipFill>
        <p:spPr>
          <a:xfrm>
            <a:off x="-20052" y="-42705"/>
            <a:ext cx="6878052" cy="9948705"/>
          </a:xfrm>
          <a:prstGeom prst="rect">
            <a:avLst/>
          </a:prstGeom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15228" y="-112912"/>
            <a:ext cx="401053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bg-BG" sz="2400" u="none" strike="noStrike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РЕГЛАМЕНТИ </a:t>
            </a:r>
            <a:r>
              <a:rPr lang="bg-BG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НА ЕВРОПЕЙСКИЯ СЪЮЗ</a:t>
            </a:r>
            <a:endParaRPr lang="bg-BG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Текстово поле 9"/>
          <p:cNvSpPr txBox="1"/>
          <p:nvPr/>
        </p:nvSpPr>
        <p:spPr>
          <a:xfrm>
            <a:off x="1197289" y="769604"/>
            <a:ext cx="4634617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lnSpc>
                <a:spcPts val="17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Как ЕС засилва защитата на потребителите</a:t>
            </a:r>
          </a:p>
        </p:txBody>
      </p:sp>
      <p:sp>
        <p:nvSpPr>
          <p:cNvPr id="12" name="Rectangle: Single Corner Snipped 23">
            <a:extLst>
              <a:ext uri="{FF2B5EF4-FFF2-40B4-BE49-F238E27FC236}">
                <a16:creationId xmlns:a16="http://schemas.microsoft.com/office/drawing/2014/main" id="{11117136-AF76-471C-AD68-8EF3F0D2AE0F}"/>
              </a:ext>
            </a:extLst>
          </p:cNvPr>
          <p:cNvSpPr/>
          <p:nvPr/>
        </p:nvSpPr>
        <p:spPr>
          <a:xfrm>
            <a:off x="914399" y="389105"/>
            <a:ext cx="5703683" cy="9378725"/>
          </a:xfrm>
          <a:prstGeom prst="snip1Rect">
            <a:avLst>
              <a:gd name="adj" fmla="val 1057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bg-BG"/>
          </a:p>
        </p:txBody>
      </p:sp>
      <p:pic>
        <p:nvPicPr>
          <p:cNvPr id="15" name="Picture 30">
            <a:extLst>
              <a:ext uri="{FF2B5EF4-FFF2-40B4-BE49-F238E27FC236}">
                <a16:creationId xmlns:a16="http://schemas.microsoft.com/office/drawing/2014/main" id="{4A5A5DB3-4F11-42CE-80BE-D9D57C29E93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8" y="138169"/>
            <a:ext cx="565781" cy="5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36115AB0-98B7-B8B7-455B-35E622C4DC8D}"/>
              </a:ext>
            </a:extLst>
          </p:cNvPr>
          <p:cNvSpPr txBox="1"/>
          <p:nvPr/>
        </p:nvSpPr>
        <p:spPr>
          <a:xfrm>
            <a:off x="1197289" y="1535214"/>
            <a:ext cx="277805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fontAlgn="b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Европейският парламент одобри през март 2023 г. промени в правилата за безопасност на нехранителните продукти, за да приведе нормите в крак с новите технологии и ръста на продажбите онлайн. Предишната директива за общата безопасност датира от 2001 г.</a:t>
            </a:r>
            <a:endParaRPr lang="ru-RU" dirty="0"/>
          </a:p>
        </p:txBody>
      </p:sp>
      <p:sp>
        <p:nvSpPr>
          <p:cNvPr id="8" name="Текстово поле 1">
            <a:extLst>
              <a:ext uri="{FF2B5EF4-FFF2-40B4-BE49-F238E27FC236}">
                <a16:creationId xmlns:a16="http://schemas.microsoft.com/office/drawing/2014/main" id="{9D3B6BE4-1D35-4689-2545-A74327D991DE}"/>
              </a:ext>
            </a:extLst>
          </p:cNvPr>
          <p:cNvSpPr txBox="1"/>
          <p:nvPr/>
        </p:nvSpPr>
        <p:spPr>
          <a:xfrm>
            <a:off x="1197289" y="3132817"/>
            <a:ext cx="5203511" cy="7196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Актуализираните правила налагат по-високи изисквания за безопасност на продуктите, продавани в ЕС, включително онлайн. Особено внимание се обръща на правата на уязвими потребители като децата и хората с увреждания.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Kакво предвиждат новите правила за безопасност на продуктите: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по-големи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задължения на продавачите при изтегляне на продукти от пазара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повече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правомощия на органите за наблюдение на пазара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онлайн пазарите ще трябва да сътрудничат с националните власти за предотвратяване на рискове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опасните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продукти ще се премахват от пазара в рамките на два работни дни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продуктите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могат да бъдат продавани само от производители, вносители и търговци, базирани в ЕС, които поемат </a:t>
            </a:r>
            <a:r>
              <a:rPr lang="ru-RU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отговорност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тяхната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безопасност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ru-RU" sz="1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предоставяне</a:t>
            </a: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потребителите на право на поправка, замяна или възстановяване на платеното при изтегляне на продукт от пазара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Икономически ползи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 оценки новото законодателство ще спести на потребителите около 1 млрд. евро през първата година на действие и около 5,5 млрд. евро през следващото десетилетие. Фирмите също печелят от изясняване на правилата и опростяване на процедурите.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Устойчиви модели на потребление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Европейският съюз си е поставил за задача да постигне климатична неутралност до 2050 г. Насърчаването на устойчиви модели на потребление, рециклирането и многократното използване на ресурси в рамките на т. нар. „кръгова икономика“ могат да помогнат за това.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endParaRPr lang="ru-RU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endParaRPr lang="ru-RU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endParaRPr lang="ru-RU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endParaRPr lang="ru-RU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FF0B5E-6063-B036-18EE-65D8ADCDB3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407" y="1444505"/>
            <a:ext cx="2399409" cy="162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89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jpeg"/>
          <p:cNvPicPr/>
          <p:nvPr/>
        </p:nvPicPr>
        <p:blipFill rotWithShape="1">
          <a:blip r:embed="rId3" cstate="print"/>
          <a:srcRect r="8751" b="7277"/>
          <a:stretch/>
        </p:blipFill>
        <p:spPr>
          <a:xfrm>
            <a:off x="-20052" y="-21353"/>
            <a:ext cx="6878052" cy="9948705"/>
          </a:xfrm>
          <a:prstGeom prst="rect">
            <a:avLst/>
          </a:prstGeom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15228" y="-112912"/>
            <a:ext cx="401053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bg-BG" sz="2400" u="none" strike="noStrike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РЕГЛАМЕНТИ </a:t>
            </a:r>
            <a:r>
              <a:rPr lang="bg-BG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НА ЕВРОПЕЙСКИЯ СЪЮЗ</a:t>
            </a:r>
            <a:endParaRPr lang="bg-BG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: Single Corner Snipped 23">
            <a:extLst>
              <a:ext uri="{FF2B5EF4-FFF2-40B4-BE49-F238E27FC236}">
                <a16:creationId xmlns:a16="http://schemas.microsoft.com/office/drawing/2014/main" id="{11117136-AF76-471C-AD68-8EF3F0D2AE0F}"/>
              </a:ext>
            </a:extLst>
          </p:cNvPr>
          <p:cNvSpPr/>
          <p:nvPr/>
        </p:nvSpPr>
        <p:spPr>
          <a:xfrm>
            <a:off x="914399" y="389106"/>
            <a:ext cx="5703683" cy="9166374"/>
          </a:xfrm>
          <a:prstGeom prst="snip1Rect">
            <a:avLst>
              <a:gd name="adj" fmla="val 1057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bg-BG"/>
          </a:p>
        </p:txBody>
      </p:sp>
      <p:pic>
        <p:nvPicPr>
          <p:cNvPr id="15" name="Picture 30">
            <a:extLst>
              <a:ext uri="{FF2B5EF4-FFF2-40B4-BE49-F238E27FC236}">
                <a16:creationId xmlns:a16="http://schemas.microsoft.com/office/drawing/2014/main" id="{4A5A5DB3-4F11-42CE-80BE-D9D57C29E93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8" y="138169"/>
            <a:ext cx="565781" cy="5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ово поле 1">
            <a:extLst>
              <a:ext uri="{FF2B5EF4-FFF2-40B4-BE49-F238E27FC236}">
                <a16:creationId xmlns:a16="http://schemas.microsoft.com/office/drawing/2014/main" id="{423FD567-7617-0649-9438-D927FF14D660}"/>
              </a:ext>
            </a:extLst>
          </p:cNvPr>
          <p:cNvSpPr txBox="1"/>
          <p:nvPr/>
        </p:nvSpPr>
        <p:spPr>
          <a:xfrm>
            <a:off x="1197288" y="1015619"/>
            <a:ext cx="5222561" cy="8684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По-устойчиви продукти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След като Парламентът отправи искания, Европейската комисия предложи през март 2023 г. правила за улесняване на поправката на домакински уреди. Депутатите искат да бъде регламентирано правото на евтини и привлекателни поправки на продуктите. Освен това те искат да е ясно обозначен очакваният срок на годност и да се насърчи многократното използване, включително чрез гаранции за стоки втора употреба.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Парламентарната комисия по безопасност на храните работи по законодателство относно изискванията за екодизайн - проектиране на продуктите по устойчив начин. Текстът се очаква да бъде гласуван в пленарна зала преди лятото на 2023 г.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През октомври 2022 г. Парламентът прие правила за налагане на единен стандарт за зарядно на мобилни устройства, които ще влязат в сила до есента на 2023 г. и ще намали електронните отпадъци.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Комисията също така проведе публична консултация за нови правила, които ще въведат изисквания за устойчивост на продуктите, ще намалят отпадъците и ще ограничат опасните химически вещества в електронните, текстилните продукти и мебелите.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Безопасност на покупките онлайн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Цифровата трансформация променя начина ни на пазаруване. Парламентът одобри през юли 2022 г. законодателните актове за цифровите пазари и цифровите услуги – пакет от правила, които целят да утвърдят безопасността на потребителите в цифровите платформи в ЕС, включително онлайн пазарите.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Парламентът предложи стъпки за борба с вредното и незаконното съдържание онлайн, без да се ограничава свободата на словото, както и за даване на потребителите на по-голям контрол относно рекламите в интернет.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процес на подготовка са правила за изкуствения интелект. Парламентът създаде специална комисия по темата и подчертава, че правилата трябва да отговарят на нуждите на хората. Депутатите направиха предложение за режима на търсене на отговорност, когато технологиите с изкуствен интелект нанесат вреди на потребителите.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Прилагане на правилата за защита на потребителите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Гарантирането на защитата на потребителите е отговорност на държавите членки, но ЕС може да координира и подкрепя процеса. Сред приетото законодателство са директива за по-доброто прилагане и модернизацията на правото за защита на потребителите и правила за колективните потребителски искове.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endParaRPr lang="ru-RU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endParaRPr lang="ru-RU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7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3.jpeg"/>
          <p:cNvPicPr/>
          <p:nvPr/>
        </p:nvPicPr>
        <p:blipFill rotWithShape="1">
          <a:blip r:embed="rId3" cstate="print"/>
          <a:srcRect r="8751" b="7277"/>
          <a:stretch/>
        </p:blipFill>
        <p:spPr>
          <a:xfrm>
            <a:off x="-20052" y="-21353"/>
            <a:ext cx="6878052" cy="9948705"/>
          </a:xfrm>
          <a:prstGeom prst="rect">
            <a:avLst/>
          </a:prstGeom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115228" y="-112912"/>
            <a:ext cx="401053" cy="99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0" tIns="0" rIns="0" bIns="0" anchor="t" anchorCtr="0" upright="1">
            <a:noAutofit/>
          </a:bodyPr>
          <a:lstStyle/>
          <a:p>
            <a:pPr marL="12700" algn="ctr">
              <a:spcBef>
                <a:spcPts val="100"/>
              </a:spcBef>
              <a:spcAft>
                <a:spcPts val="0"/>
              </a:spcAft>
            </a:pPr>
            <a:r>
              <a:rPr lang="bg-BG" sz="2400" u="none" strike="noStrike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РЕГЛАМЕНТИ </a:t>
            </a:r>
            <a:r>
              <a:rPr lang="bg-BG" sz="24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НА ЕВРОПЕЙСКИЯ СЪЮЗ</a:t>
            </a:r>
            <a:endParaRPr lang="bg-BG" sz="1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: Single Corner Snipped 23">
            <a:extLst>
              <a:ext uri="{FF2B5EF4-FFF2-40B4-BE49-F238E27FC236}">
                <a16:creationId xmlns:a16="http://schemas.microsoft.com/office/drawing/2014/main" id="{11117136-AF76-471C-AD68-8EF3F0D2AE0F}"/>
              </a:ext>
            </a:extLst>
          </p:cNvPr>
          <p:cNvSpPr/>
          <p:nvPr/>
        </p:nvSpPr>
        <p:spPr>
          <a:xfrm>
            <a:off x="914399" y="389106"/>
            <a:ext cx="5703683" cy="9166374"/>
          </a:xfrm>
          <a:prstGeom prst="snip1Rect">
            <a:avLst>
              <a:gd name="adj" fmla="val 1057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endParaRPr lang="bg-BG"/>
          </a:p>
        </p:txBody>
      </p:sp>
      <p:pic>
        <p:nvPicPr>
          <p:cNvPr id="15" name="Picture 30">
            <a:extLst>
              <a:ext uri="{FF2B5EF4-FFF2-40B4-BE49-F238E27FC236}">
                <a16:creationId xmlns:a16="http://schemas.microsoft.com/office/drawing/2014/main" id="{4A5A5DB3-4F11-42CE-80BE-D9D57C29E93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8" y="138169"/>
            <a:ext cx="565781" cy="50976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Текстово поле 1">
            <a:extLst>
              <a:ext uri="{FF2B5EF4-FFF2-40B4-BE49-F238E27FC236}">
                <a16:creationId xmlns:a16="http://schemas.microsoft.com/office/drawing/2014/main" id="{423FD567-7617-0649-9438-D927FF14D660}"/>
              </a:ext>
            </a:extLst>
          </p:cNvPr>
          <p:cNvSpPr txBox="1"/>
          <p:nvPr/>
        </p:nvSpPr>
        <p:spPr>
          <a:xfrm>
            <a:off x="1136469" y="4462202"/>
            <a:ext cx="52802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Защита на правата на уязвими групи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Някои групи потребители имат нужда от специфични форми на защита - например, децата, възрастните хора и хората с увреждания.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Онлайн пазаруването прави покупките и трупането на дълг много лесни. Затова Парламентът договори със страните в ЕС нови правила за потребителските кредити, които целят да защитят хората от поемане на прекомерен дълг чрез кредитни карти, овърдрафти и заеми.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Тъй като децата са особено податливи на реклами, Парламентът е одобрил по-високи изисквания към доставчиците на аудиовизуални медийни услуги.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Безопасност на вносните продукти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Европейските потребители често закупуват стоки от страни извън ЕС и това налага нуждата от международно сътрудничество за защита на потребителите. Китай е най-големият доставчик на стоки за ЕС, затова Парламентът настоява за засилване на безопасността на китайските продукти, продавани онлайн.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През ноември 2020 г. Парламентът прие резолюция, призоваваща за повече усилия за гарантиране на безопасността на продуктите, предлагани в ЕС, независимо от това къде са произведени и как се продават.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endParaRPr lang="ru-RU" sz="12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4C519A-649C-8340-CE45-20BEE7C20E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158" y="723297"/>
            <a:ext cx="4459964" cy="3344973"/>
          </a:xfrm>
          <a:prstGeom prst="rect">
            <a:avLst/>
          </a:prstGeom>
        </p:spPr>
      </p:pic>
      <p:sp>
        <p:nvSpPr>
          <p:cNvPr id="4" name="Текстово поле 1">
            <a:extLst>
              <a:ext uri="{FF2B5EF4-FFF2-40B4-BE49-F238E27FC236}">
                <a16:creationId xmlns:a16="http://schemas.microsoft.com/office/drawing/2014/main" id="{C80BC08F-147A-7FB4-17C9-F470AC58E9B8}"/>
              </a:ext>
            </a:extLst>
          </p:cNvPr>
          <p:cNvSpPr txBox="1"/>
          <p:nvPr/>
        </p:nvSpPr>
        <p:spPr>
          <a:xfrm>
            <a:off x="3706090" y="8877158"/>
            <a:ext cx="3036682" cy="264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40"/>
              </a:lnSpc>
              <a:spcAft>
                <a:spcPts val="800"/>
              </a:spcAft>
            </a:pPr>
            <a:r>
              <a:rPr lang="ru-RU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Източник:</a:t>
            </a:r>
            <a:r>
              <a:rPr lang="en-US" sz="1100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1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https://www.europarl.europa.eu</a:t>
            </a:r>
          </a:p>
        </p:txBody>
      </p:sp>
    </p:spTree>
    <p:extLst>
      <p:ext uri="{BB962C8B-B14F-4D97-AF65-F5344CB8AC3E}">
        <p14:creationId xmlns:p14="http://schemas.microsoft.com/office/powerpoint/2010/main" val="181155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9" b="8358"/>
          <a:stretch/>
        </p:blipFill>
        <p:spPr>
          <a:xfrm>
            <a:off x="9570" y="-184918"/>
            <a:ext cx="6934062" cy="9923403"/>
          </a:xfrm>
          <a:prstGeom prst="rect">
            <a:avLst/>
          </a:prstGeom>
        </p:spPr>
      </p:pic>
      <p:sp>
        <p:nvSpPr>
          <p:cNvPr id="5" name="Flowchart: Alternate Process 231"/>
          <p:cNvSpPr>
            <a:spLocks noChangeArrowheads="1"/>
          </p:cNvSpPr>
          <p:nvPr/>
        </p:nvSpPr>
        <p:spPr bwMode="auto">
          <a:xfrm rot="16200000">
            <a:off x="-4684295" y="4508079"/>
            <a:ext cx="9906002" cy="537411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7E1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E74B5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24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DengXian"/>
                <a:cs typeface="Times New Roman" panose="02020603050405020304" pitchFamily="18" charset="0"/>
              </a:rPr>
              <a:t>ИНОВАЦИИ</a:t>
            </a:r>
            <a:endParaRPr lang="bg-BG" sz="2400" dirty="0">
              <a:effectLst/>
              <a:latin typeface="Arial Black" panose="020B0A0402010202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3" name="Rectangle: Single Corner Snipped 23">
            <a:extLst>
              <a:ext uri="{FF2B5EF4-FFF2-40B4-BE49-F238E27FC236}">
                <a16:creationId xmlns:a16="http://schemas.microsoft.com/office/drawing/2014/main" id="{1FE21770-FDD9-4252-9813-6E39F747541B}"/>
              </a:ext>
            </a:extLst>
          </p:cNvPr>
          <p:cNvSpPr/>
          <p:nvPr/>
        </p:nvSpPr>
        <p:spPr>
          <a:xfrm>
            <a:off x="914399" y="272373"/>
            <a:ext cx="5684703" cy="9271677"/>
          </a:xfrm>
          <a:prstGeom prst="snip1Rect">
            <a:avLst>
              <a:gd name="adj" fmla="val 1057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22">
            <a:extLst>
              <a:ext uri="{FF2B5EF4-FFF2-40B4-BE49-F238E27FC236}">
                <a16:creationId xmlns:a16="http://schemas.microsoft.com/office/drawing/2014/main" id="{C525A8E1-5D9A-41D6-9D10-95EC6BD87B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8" y="84968"/>
            <a:ext cx="565781" cy="5097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15CB31-B328-4790-9B73-B4BE7BC54ADC}"/>
              </a:ext>
            </a:extLst>
          </p:cNvPr>
          <p:cNvSpPr txBox="1"/>
          <p:nvPr/>
        </p:nvSpPr>
        <p:spPr>
          <a:xfrm>
            <a:off x="914399" y="518289"/>
            <a:ext cx="5267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Съвременни търговски формати – дискаунтър</a:t>
            </a:r>
            <a:endParaRPr lang="bg-BG" sz="1600" b="1" dirty="0"/>
          </a:p>
        </p:txBody>
      </p:sp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682BC7EC-A4D1-7530-8D03-1CBD814CA5B8}"/>
              </a:ext>
            </a:extLst>
          </p:cNvPr>
          <p:cNvSpPr txBox="1"/>
          <p:nvPr/>
        </p:nvSpPr>
        <p:spPr>
          <a:xfrm>
            <a:off x="1123069" y="5026348"/>
            <a:ext cx="5267361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Европа този формат възниква в края на 50-те години на XX век, като първият същински твърд дискаунтър е открит през 1962 г. от немската компания Aldi.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Основната специфична характеристика на формата  „дискаунтър“ е предлагането на асортимент от около 700 до 1400 от най-популярните хранителни продукти с много голям дискаунт в цената. В зависимост от размера на предлаганите ценови отстъпки се разграничават два основни типа дискаунтъри: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Твърди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(англ.  hard) дискаунтъри, които продават с големи ценови отстъпки. Ценовите равнища са приблизително 30% по-ниски за сравними продукти спрямо средните пазарни цени. Асортиментът се формира основно от продукти под собствена марка на търговеца. Търговските площи на магазините от този тип са сравнително малки и не надхвърлят 1000 кв.м. Типичен представител на този формат у нас е „Лидл“;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Меки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(англ. soft) дискаунтъри, които продават с по-малки ценови дискаунти и се отличават с по-големи търговски площи. Като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този формат на българския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пазар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може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да се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посоч</a:t>
            </a:r>
            <a:r>
              <a:rPr lang="bg-BG" sz="1200" dirty="0"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„T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market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 поле 1">
            <a:extLst>
              <a:ext uri="{FF2B5EF4-FFF2-40B4-BE49-F238E27FC236}">
                <a16:creationId xmlns:a16="http://schemas.microsoft.com/office/drawing/2014/main" id="{2762939A-490B-0514-ABB1-D4B45F441443}"/>
              </a:ext>
            </a:extLst>
          </p:cNvPr>
          <p:cNvSpPr txBox="1"/>
          <p:nvPr/>
        </p:nvSpPr>
        <p:spPr>
          <a:xfrm>
            <a:off x="1123069" y="3964363"/>
            <a:ext cx="526736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 fontAlgn="b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Търговският формат от типа „дискаунтър“ възниква през 30-те години на миналия век, когато вследствие на насищането на големите градски центрове на САЩ с търговски площи с ниски наеми, се ражда бизнес идеята в тях да се излагат стоки, без да се предлага продажбено обслужване, с цел да се запазят ниските цени на предлаганите продукти.</a:t>
            </a:r>
            <a:endParaRPr lang="ru-RU" dirty="0"/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9413D044-8089-F01D-66EE-822EA0141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14" y="1044248"/>
            <a:ext cx="4797415" cy="26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61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9" b="8358"/>
          <a:stretch/>
        </p:blipFill>
        <p:spPr>
          <a:xfrm>
            <a:off x="9570" y="-184918"/>
            <a:ext cx="6934062" cy="9923403"/>
          </a:xfrm>
          <a:prstGeom prst="rect">
            <a:avLst/>
          </a:prstGeom>
        </p:spPr>
      </p:pic>
      <p:sp>
        <p:nvSpPr>
          <p:cNvPr id="5" name="Flowchart: Alternate Process 231"/>
          <p:cNvSpPr>
            <a:spLocks noChangeArrowheads="1"/>
          </p:cNvSpPr>
          <p:nvPr/>
        </p:nvSpPr>
        <p:spPr bwMode="auto">
          <a:xfrm rot="16200000">
            <a:off x="-4684295" y="4508079"/>
            <a:ext cx="9906002" cy="537411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7E1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E74B5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24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DengXian"/>
                <a:cs typeface="Times New Roman" panose="02020603050405020304" pitchFamily="18" charset="0"/>
              </a:rPr>
              <a:t>ИНОВАЦИИ</a:t>
            </a:r>
            <a:endParaRPr lang="bg-BG" sz="2400" dirty="0">
              <a:effectLst/>
              <a:latin typeface="Arial Black" panose="020B0A0402010202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13" name="Rectangle: Single Corner Snipped 23">
            <a:extLst>
              <a:ext uri="{FF2B5EF4-FFF2-40B4-BE49-F238E27FC236}">
                <a16:creationId xmlns:a16="http://schemas.microsoft.com/office/drawing/2014/main" id="{1FE21770-FDD9-4252-9813-6E39F747541B}"/>
              </a:ext>
            </a:extLst>
          </p:cNvPr>
          <p:cNvSpPr/>
          <p:nvPr/>
        </p:nvSpPr>
        <p:spPr>
          <a:xfrm>
            <a:off x="914399" y="272373"/>
            <a:ext cx="5684703" cy="9271677"/>
          </a:xfrm>
          <a:prstGeom prst="snip1Rect">
            <a:avLst>
              <a:gd name="adj" fmla="val 1057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22">
            <a:extLst>
              <a:ext uri="{FF2B5EF4-FFF2-40B4-BE49-F238E27FC236}">
                <a16:creationId xmlns:a16="http://schemas.microsoft.com/office/drawing/2014/main" id="{C525A8E1-5D9A-41D6-9D10-95EC6BD87BC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28" y="84968"/>
            <a:ext cx="565781" cy="5097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7" name="Текстово поле 6">
            <a:extLst>
              <a:ext uri="{FF2B5EF4-FFF2-40B4-BE49-F238E27FC236}">
                <a16:creationId xmlns:a16="http://schemas.microsoft.com/office/drawing/2014/main" id="{682BC7EC-A4D1-7530-8D03-1CBD814CA5B8}"/>
              </a:ext>
            </a:extLst>
          </p:cNvPr>
          <p:cNvSpPr txBox="1"/>
          <p:nvPr/>
        </p:nvSpPr>
        <p:spPr>
          <a:xfrm>
            <a:off x="1123069" y="898634"/>
            <a:ext cx="5267361" cy="5196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Специфичните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особености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търговския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във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формата „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дискаунтър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следните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Сравнително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тесен и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плитък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асортимент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продукти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формиран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предимно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бързооборотни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стоки.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Относителният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дял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нехранителните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стоки в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асортимента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е не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повече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 10 %;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Собствените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марки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търговеца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доминират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асортимента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При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класическия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дискаунтър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Aldi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собствените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марки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търговеца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заемат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80% от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асортимента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Останалата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част от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асортимента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се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формира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немаркови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продукти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Ценовата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политика на дискаунтъра е в диапазона между цената на производител и промоционалните цени на традиционните супермаркети. Тези по-ниски продажбени цени се постигат чрез директен внос, предлагане на продукти под собствени марки, закупуване от по-малки производители и др.;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Повишена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ефективност на търговската дейност чрез оптимизиране на издръжката на търговските обекти (семпла търговска атмосфера, опростено търговско оборудване, минимизирано продажбено обслужване, наемане на търговски персонал на непълен работен ден и др.);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Основният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елемент на промоционалния микс са ниските цени. Широко използвани са промоционални брошури и каталози.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Текущата икономическа ситуация у нас, характеризираща се с високи инфлационни нива, благоприятства навлизането на дискаунтърите. Наблюдава се и тенденция за тяхното насочване към по-малките населени места.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Представителите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този  формат у нас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са</a:t>
            </a:r>
            <a:r>
              <a:rPr lang="ru-RU" sz="12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сред 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водещите ритейлъри на българския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пазар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191043F7-69A6-176C-F900-4EF19A443275}"/>
              </a:ext>
            </a:extLst>
          </p:cNvPr>
          <p:cNvSpPr txBox="1"/>
          <p:nvPr/>
        </p:nvSpPr>
        <p:spPr>
          <a:xfrm>
            <a:off x="1123069" y="6094928"/>
            <a:ext cx="5341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Според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консултантското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компания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A.T.Kearney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появата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търговския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формат „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дискаунтър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 е част от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втората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вълна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развитие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търговските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формати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когато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пазарът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е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достигнал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определена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зрялост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своята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структура.</a:t>
            </a:r>
          </a:p>
          <a:p>
            <a:pPr indent="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52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15161" r="23604" b="8043"/>
          <a:stretch/>
        </p:blipFill>
        <p:spPr>
          <a:xfrm>
            <a:off x="0" y="-8024"/>
            <a:ext cx="6882063" cy="9914021"/>
          </a:xfrm>
          <a:prstGeom prst="rect">
            <a:avLst/>
          </a:prstGeom>
        </p:spPr>
      </p:pic>
      <p:sp>
        <p:nvSpPr>
          <p:cNvPr id="8" name="Flowchart: Alternate Process 233"/>
          <p:cNvSpPr>
            <a:spLocks noChangeArrowheads="1"/>
          </p:cNvSpPr>
          <p:nvPr/>
        </p:nvSpPr>
        <p:spPr bwMode="auto">
          <a:xfrm rot="16200000">
            <a:off x="-4601729" y="4593706"/>
            <a:ext cx="9914024" cy="71056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7E1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E74B5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24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DengXian"/>
                <a:cs typeface="Times New Roman" panose="02020603050405020304" pitchFamily="18" charset="0"/>
              </a:rPr>
              <a:t>КОНКУРЕНЦИЯ И ПАЗАРНИ АНАЛИЗИ</a:t>
            </a:r>
            <a:endParaRPr lang="bg-BG" sz="1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Rectangle: Single Corner Snipped 23"/>
          <p:cNvSpPr/>
          <p:nvPr/>
        </p:nvSpPr>
        <p:spPr>
          <a:xfrm>
            <a:off x="914399" y="300788"/>
            <a:ext cx="5831059" cy="9193189"/>
          </a:xfrm>
          <a:prstGeom prst="snip1Rect">
            <a:avLst>
              <a:gd name="adj" fmla="val 1057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pic>
        <p:nvPicPr>
          <p:cNvPr id="21" name="Picture 36">
            <a:extLst>
              <a:ext uri="{FF2B5EF4-FFF2-40B4-BE49-F238E27FC236}">
                <a16:creationId xmlns:a16="http://schemas.microsoft.com/office/drawing/2014/main" id="{407173A0-34D3-4DAF-BD36-13B7779CBC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8" y="48761"/>
            <a:ext cx="565781" cy="5097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Текстово поле 2">
            <a:extLst>
              <a:ext uri="{FF2B5EF4-FFF2-40B4-BE49-F238E27FC236}">
                <a16:creationId xmlns:a16="http://schemas.microsoft.com/office/drawing/2014/main" id="{16FAEE35-E051-C94F-4114-89E435A5A2B6}"/>
              </a:ext>
            </a:extLst>
          </p:cNvPr>
          <p:cNvSpPr txBox="1"/>
          <p:nvPr/>
        </p:nvSpPr>
        <p:spPr>
          <a:xfrm>
            <a:off x="1197289" y="409114"/>
            <a:ext cx="5029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Политиките на търговските вериги в условията на инфлация и поскъпване на храните</a:t>
            </a:r>
            <a:endParaRPr lang="en-US" sz="1600" b="1" dirty="0"/>
          </a:p>
        </p:txBody>
      </p:sp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20C9943A-BD0B-8275-FDB6-A0CAC239B2E3}"/>
              </a:ext>
            </a:extLst>
          </p:cNvPr>
          <p:cNvSpPr txBox="1"/>
          <p:nvPr/>
        </p:nvSpPr>
        <p:spPr>
          <a:xfrm>
            <a:off x="1128253" y="1165697"/>
            <a:ext cx="5449786" cy="863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През втората половина на 2022 г. и от началото на 2023 г. сме свидетели на висок ръст на цените на хранителните стоки на българския пазар като най-осезателно е увеличението при млякото и млечните продукти, хляб и хлебни изделия, олио, захар, яйца и птиче месо – пилешко и пуешко. Това са продуктови категории, чиито цени са силно повлияни от цените на енергията и горивата, фуражите, опаковките, както и  от прекъсванията и несигурността във веригите на доставки.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проведеното през м. февруари 2023 г. проучване на  „Капитал“ сред мениджърите на четири водещи търговски вериги за хранителни стоки у нас става ясно, че в рамките на  изминалата година е нараснала значително честотата на промяна на цените на основните хранителни стоки. По данни на „Лидл България“ например, през 2022  г. са имали 5-6 пъти повече искания от производители и доставчици за увеличения на цените. Това е наложило да се премине към ежемесечно договаряне на цените с производителите.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 условията на висока ценова динамика търговските вериги са поставени в позицията на балансьор между интересите на производителите/доставчиците, за които не е рентабилно да продават при вече договорените ценови условия и отговорността, която търговците носят към крайния потребител – да му предоставят качествени стоки на справедливи цени. В тази ситуация мениджърите на търговските вериги твърдят, че не прехвърлят веднага и изцяло увеличението на цените върху потребителите, а го правят стъпка по стъпка. Вътрешният анализ на „T Market“, например, показва че за миналата година търговската верига е прехвърлила върху клиентите средно между 85-90% от увеличенията на цените, а останалата част е поета от търговеца.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 какви политики и мерки търговските вериги противодействат на високия ръст на цените, който от своя страна води до свиване на потреблението?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Повишаване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ефективността на търговската дейност чрез оптимизиране на вътрешните процеси и надграждане със съвременни технологични решения;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Оптимизиране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стоковия асортимент с цел той да отговаря в по-голяма степен на нуждите и търсенето на потребителите;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Разширяване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портфолиото от собствени марки. Тяхното търсене расте прогресивно,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поради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това</a:t>
            </a:r>
            <a:r>
              <a:rPr lang="en-US" sz="12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че те предлагат продукти във всички категории с гарантирано качество, на много по-ниски цени. Например, „Билла България“ въвежда два нови бранда на търговеца, ползващи се с високо доверие на европейския пазар – Rewe Beste Wahl в средния ценови сегмент и марката  Ja! в по-ниския ценови сегмент.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Засилване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промоционалните активности. Промоционалните активности стават все по-важни за клиентите, а с това нарастват и очакванията към тях. Според мениджърите на търговските вериги в рамките на настоящата икономическа ситуация тези промоции са изключително драстични и дълбоки като процент, които оставят минимален марж за търговеца. 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endParaRPr lang="ru-RU" sz="1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83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" t="15161" r="23604" b="8043"/>
          <a:stretch/>
        </p:blipFill>
        <p:spPr>
          <a:xfrm>
            <a:off x="0" y="-8024"/>
            <a:ext cx="6882063" cy="9914021"/>
          </a:xfrm>
          <a:prstGeom prst="rect">
            <a:avLst/>
          </a:prstGeom>
        </p:spPr>
      </p:pic>
      <p:sp>
        <p:nvSpPr>
          <p:cNvPr id="8" name="Flowchart: Alternate Process 233"/>
          <p:cNvSpPr>
            <a:spLocks noChangeArrowheads="1"/>
          </p:cNvSpPr>
          <p:nvPr/>
        </p:nvSpPr>
        <p:spPr bwMode="auto">
          <a:xfrm rot="16200000">
            <a:off x="-4601729" y="4593706"/>
            <a:ext cx="9914024" cy="71056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7E1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E74B5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24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DengXian"/>
                <a:cs typeface="Times New Roman" panose="02020603050405020304" pitchFamily="18" charset="0"/>
              </a:rPr>
              <a:t>КОНКУРЕНЦИЯ И ПАЗАРНИ АНАЛИЗИ</a:t>
            </a:r>
            <a:endParaRPr lang="bg-BG" sz="1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9" name="Rectangle: Single Corner Snipped 23"/>
          <p:cNvSpPr/>
          <p:nvPr/>
        </p:nvSpPr>
        <p:spPr>
          <a:xfrm>
            <a:off x="914399" y="300788"/>
            <a:ext cx="5831059" cy="9193189"/>
          </a:xfrm>
          <a:prstGeom prst="snip1Rect">
            <a:avLst>
              <a:gd name="adj" fmla="val 1057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pic>
        <p:nvPicPr>
          <p:cNvPr id="21" name="Picture 36">
            <a:extLst>
              <a:ext uri="{FF2B5EF4-FFF2-40B4-BE49-F238E27FC236}">
                <a16:creationId xmlns:a16="http://schemas.microsoft.com/office/drawing/2014/main" id="{407173A0-34D3-4DAF-BD36-13B7779CBC5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8" y="48761"/>
            <a:ext cx="565781" cy="509769"/>
          </a:xfrm>
          <a:prstGeom prst="ellipse">
            <a:avLst/>
          </a:prstGeom>
          <a:noFill/>
          <a:ln>
            <a:noFill/>
          </a:ln>
        </p:spPr>
      </p:pic>
      <p:sp>
        <p:nvSpPr>
          <p:cNvPr id="4" name="Текстово поле 3">
            <a:extLst>
              <a:ext uri="{FF2B5EF4-FFF2-40B4-BE49-F238E27FC236}">
                <a16:creationId xmlns:a16="http://schemas.microsoft.com/office/drawing/2014/main" id="{20C9943A-BD0B-8275-FDB6-A0CAC239B2E3}"/>
              </a:ext>
            </a:extLst>
          </p:cNvPr>
          <p:cNvSpPr txBox="1"/>
          <p:nvPr/>
        </p:nvSpPr>
        <p:spPr>
          <a:xfrm>
            <a:off x="1165660" y="6175946"/>
            <a:ext cx="5348366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Предлага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се задължените лица  по проектозакона да бъдат търговците с годишен оборот от над 30 млн. лв. през предходната календарна година, които предлагат за продажба на дребно храни. Търговците на дребно, които попадат в приложното поле на закона, трябва да определят минимум по един продукт от всеки от видовете храни, включени в списъка. Определените продукти се избират от тези, продавани на най-ниските непромоционални цени от всеки вид храна, и за тях се прилага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горната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граница на надценката.</a:t>
            </a:r>
          </a:p>
          <a:p>
            <a:pPr indent="360000" algn="just">
              <a:lnSpc>
                <a:spcPts val="1440"/>
              </a:lnSpc>
              <a:spcAft>
                <a:spcPts val="800"/>
              </a:spcAft>
            </a:pP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 зададените параметри на проектозакона, кооперациите и кооперативните организации, осъществяващи търговия на дребно,  не биха попаднали в приложното му поле. Въпреки това, евентуалното приемане на законопроекта от Народното събрание, би променило съществено конкурентната среда на пазара на хранителни стоки.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03A9B1-9C54-79F3-7219-88DEA7BE4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175" y="2732373"/>
            <a:ext cx="5089336" cy="3317560"/>
          </a:xfrm>
          <a:prstGeom prst="rect">
            <a:avLst/>
          </a:prstGeom>
        </p:spPr>
      </p:pic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D91A0901-0EE2-9FF4-1F6F-FB07EB30BC88}"/>
              </a:ext>
            </a:extLst>
          </p:cNvPr>
          <p:cNvSpPr txBox="1"/>
          <p:nvPr/>
        </p:nvSpPr>
        <p:spPr>
          <a:xfrm>
            <a:off x="1235357" y="655707"/>
            <a:ext cx="51491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Гледната точка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правителството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причините за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поскъпването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храните у нас е различна от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тази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търговските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вериги. В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началото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м.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април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Министерството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икономиката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индустрията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публикува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обществено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обсъждане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проект на Закон за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надценките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хранителни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продукти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С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този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проектозакон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се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предлага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въвеждането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за 6-месечен срок  на горна граница (лимит)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надценката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търговеца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дребно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размер до 10% (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десет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сто) за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определени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видове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храни,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включени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малката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потребителска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кошница на НСИ,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посочени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списък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който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се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утвърждава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от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министъра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икономиката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индустрията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съгласувано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министъра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земеделието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вж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списъка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bg-BG" sz="1200" dirty="0">
                <a:ea typeface="Calibri" panose="020F0502020204030204" pitchFamily="34" charset="0"/>
                <a:cs typeface="Times New Roman" panose="02020603050405020304" pitchFamily="18" charset="0"/>
              </a:rPr>
              <a:t>по-долу</a:t>
            </a:r>
            <a:r>
              <a:rPr lang="ru-RU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en-U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373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r="9541" b="-324"/>
          <a:stretch/>
        </p:blipFill>
        <p:spPr>
          <a:xfrm>
            <a:off x="0" y="-20053"/>
            <a:ext cx="6934200" cy="10439144"/>
          </a:xfrm>
          <a:prstGeom prst="rect">
            <a:avLst/>
          </a:prstGeom>
        </p:spPr>
      </p:pic>
      <p:sp>
        <p:nvSpPr>
          <p:cNvPr id="5" name="Flowchart: Alternate Process 236"/>
          <p:cNvSpPr>
            <a:spLocks noChangeArrowheads="1"/>
          </p:cNvSpPr>
          <p:nvPr/>
        </p:nvSpPr>
        <p:spPr bwMode="auto">
          <a:xfrm rot="16200000">
            <a:off x="-4717783" y="4697731"/>
            <a:ext cx="9946107" cy="510540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47E1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2E74B5"/>
                </a:solidFill>
                <a:miter lim="800000"/>
                <a:headEnd/>
                <a:tailEnd/>
              </a14:hiddenLine>
            </a:ext>
          </a:extLst>
        </p:spPr>
        <p:txBody>
          <a:bodyPr rot="0" vert="vert270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2400" b="1" dirty="0">
                <a:solidFill>
                  <a:srgbClr val="FFFFFF"/>
                </a:solidFill>
                <a:effectLst/>
                <a:latin typeface="Arial Black" panose="020B0A04020102020204" pitchFamily="34" charset="0"/>
                <a:ea typeface="DengXian"/>
                <a:cs typeface="Times New Roman" panose="02020603050405020304" pitchFamily="18" charset="0"/>
              </a:rPr>
              <a:t>ДОБРИ ПРАКТИКИ</a:t>
            </a:r>
            <a:endParaRPr lang="bg-BG" sz="1100" dirty="0">
              <a:effectLst/>
              <a:latin typeface="Calibri" panose="020F0502020204030204" pitchFamily="34" charset="0"/>
              <a:ea typeface="DengXian"/>
              <a:cs typeface="Times New Roman" panose="02020603050405020304" pitchFamily="18" charset="0"/>
            </a:endParaRPr>
          </a:p>
        </p:txBody>
      </p:sp>
      <p:sp>
        <p:nvSpPr>
          <p:cNvPr id="48" name="Rectangle: Single Corner Snipped 23">
            <a:extLst>
              <a:ext uri="{FF2B5EF4-FFF2-40B4-BE49-F238E27FC236}">
                <a16:creationId xmlns:a16="http://schemas.microsoft.com/office/drawing/2014/main" id="{F8BB37AB-C45A-4A60-86C3-A96A3049A087}"/>
              </a:ext>
            </a:extLst>
          </p:cNvPr>
          <p:cNvSpPr/>
          <p:nvPr/>
        </p:nvSpPr>
        <p:spPr>
          <a:xfrm>
            <a:off x="914399" y="119270"/>
            <a:ext cx="5724526" cy="9745451"/>
          </a:xfrm>
          <a:prstGeom prst="snip1Rect">
            <a:avLst>
              <a:gd name="adj" fmla="val 10574"/>
            </a:avLst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bg-BG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39D5830-FBC5-4143-AD5F-F6BDE2617CF0}"/>
              </a:ext>
            </a:extLst>
          </p:cNvPr>
          <p:cNvGrpSpPr/>
          <p:nvPr/>
        </p:nvGrpSpPr>
        <p:grpSpPr>
          <a:xfrm>
            <a:off x="633729" y="36699"/>
            <a:ext cx="561340" cy="509769"/>
            <a:chOff x="0" y="0"/>
            <a:chExt cx="770890" cy="706755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D6D246D-0878-4C4E-8011-477E972A1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350"/>
              <a:ext cx="770890" cy="700405"/>
            </a:xfrm>
            <a:prstGeom prst="ellipse">
              <a:avLst/>
            </a:prstGeom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169683-A5AC-430E-B9AA-1227C8E8F900}"/>
                </a:ext>
              </a:extLst>
            </p:cNvPr>
            <p:cNvSpPr/>
            <p:nvPr/>
          </p:nvSpPr>
          <p:spPr>
            <a:xfrm>
              <a:off x="0" y="0"/>
              <a:ext cx="770890" cy="700405"/>
            </a:xfrm>
            <a:prstGeom prst="ellipse">
              <a:avLst/>
            </a:prstGeom>
            <a:no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bg-BG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51C0A21-BA2D-46A3-99AB-374EEA0D3F4B}"/>
              </a:ext>
            </a:extLst>
          </p:cNvPr>
          <p:cNvSpPr txBox="1"/>
          <p:nvPr/>
        </p:nvSpPr>
        <p:spPr>
          <a:xfrm>
            <a:off x="1211121" y="7710309"/>
            <a:ext cx="174781" cy="452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9F98C9-F719-AEB5-DA2F-F6753E1FF817}"/>
              </a:ext>
            </a:extLst>
          </p:cNvPr>
          <p:cNvSpPr txBox="1"/>
          <p:nvPr/>
        </p:nvSpPr>
        <p:spPr>
          <a:xfrm>
            <a:off x="1211121" y="7710309"/>
            <a:ext cx="174781" cy="452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6CBECDF-34E6-BE8C-C475-D5DB1DFA0515}"/>
              </a:ext>
            </a:extLst>
          </p:cNvPr>
          <p:cNvSpPr txBox="1"/>
          <p:nvPr/>
        </p:nvSpPr>
        <p:spPr>
          <a:xfrm>
            <a:off x="2172551" y="7769350"/>
            <a:ext cx="929787" cy="120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0C31FA-E554-63CD-41FB-5872C1ABB4C4}"/>
              </a:ext>
            </a:extLst>
          </p:cNvPr>
          <p:cNvSpPr txBox="1"/>
          <p:nvPr/>
        </p:nvSpPr>
        <p:spPr>
          <a:xfrm>
            <a:off x="2184210" y="7688133"/>
            <a:ext cx="929787" cy="1205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234197D-EB13-2778-C683-7D7A2DD77A57}"/>
              </a:ext>
            </a:extLst>
          </p:cNvPr>
          <p:cNvSpPr txBox="1"/>
          <p:nvPr/>
        </p:nvSpPr>
        <p:spPr>
          <a:xfrm>
            <a:off x="1211121" y="8038754"/>
            <a:ext cx="174781" cy="452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6ACE4D-40D2-C3DD-BCE0-C21476AF8D75}"/>
              </a:ext>
            </a:extLst>
          </p:cNvPr>
          <p:cNvSpPr txBox="1"/>
          <p:nvPr/>
        </p:nvSpPr>
        <p:spPr>
          <a:xfrm>
            <a:off x="1064312" y="379346"/>
            <a:ext cx="5160998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КООП Дания с нова амбициозна стратегия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2563C1-02E9-DABB-E5F7-0F8A49F76D73}"/>
              </a:ext>
            </a:extLst>
          </p:cNvPr>
          <p:cNvSpPr txBox="1"/>
          <p:nvPr/>
        </p:nvSpPr>
        <p:spPr>
          <a:xfrm>
            <a:off x="1092506" y="2510097"/>
            <a:ext cx="5259729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КООП Дания управлява различни по вид и мащаб кооперативни вериги за търговия на дребно в страната, които включват търговски обекти за хранителни стоки: 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Kvickly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Brugsen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SuperBrugsen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Dagli'Brugsen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LokalBrugsen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Fakta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365 и 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Irma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както и мебелната компания FDB 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Møbler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Картина 5">
            <a:extLst>
              <a:ext uri="{FF2B5EF4-FFF2-40B4-BE49-F238E27FC236}">
                <a16:creationId xmlns:a16="http://schemas.microsoft.com/office/drawing/2014/main" id="{339DD500-B514-248A-EF8D-50C3D3BA2B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24" y="960245"/>
            <a:ext cx="5432070" cy="1353292"/>
          </a:xfrm>
          <a:prstGeom prst="rect">
            <a:avLst/>
          </a:prstGeom>
        </p:spPr>
      </p:pic>
      <p:pic>
        <p:nvPicPr>
          <p:cNvPr id="8" name="Картина 7">
            <a:extLst>
              <a:ext uri="{FF2B5EF4-FFF2-40B4-BE49-F238E27FC236}">
                <a16:creationId xmlns:a16="http://schemas.microsoft.com/office/drawing/2014/main" id="{6DB7AEAB-BA52-B357-A830-0B31DC3E23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64" y="3560309"/>
            <a:ext cx="5632590" cy="566240"/>
          </a:xfrm>
          <a:prstGeom prst="rect">
            <a:avLst/>
          </a:prstGeom>
        </p:spPr>
      </p:pic>
      <p:sp>
        <p:nvSpPr>
          <p:cNvPr id="9" name="Текстово поле 8">
            <a:extLst>
              <a:ext uri="{FF2B5EF4-FFF2-40B4-BE49-F238E27FC236}">
                <a16:creationId xmlns:a16="http://schemas.microsoft.com/office/drawing/2014/main" id="{8443B8FB-BBC8-B0E6-5546-B60EFA2ACE8E}"/>
              </a:ext>
            </a:extLst>
          </p:cNvPr>
          <p:cNvSpPr txBox="1"/>
          <p:nvPr/>
        </p:nvSpPr>
        <p:spPr>
          <a:xfrm>
            <a:off x="1151724" y="9333180"/>
            <a:ext cx="5249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Първите магазини на новата верига ще отворят врати в края на лятото на 2023 г.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7CCB70A7-DADE-724C-224F-012759B844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81" y="6425373"/>
            <a:ext cx="4254956" cy="2838146"/>
          </a:xfrm>
          <a:prstGeom prst="rect">
            <a:avLst/>
          </a:prstGeom>
        </p:spPr>
      </p:pic>
      <p:sp>
        <p:nvSpPr>
          <p:cNvPr id="12" name="Текстово поле 11">
            <a:extLst>
              <a:ext uri="{FF2B5EF4-FFF2-40B4-BE49-F238E27FC236}">
                <a16:creationId xmlns:a16="http://schemas.microsoft.com/office/drawing/2014/main" id="{7307ABDF-27AC-4A7C-AA2A-8651E519A5A2}"/>
              </a:ext>
            </a:extLst>
          </p:cNvPr>
          <p:cNvSpPr txBox="1"/>
          <p:nvPr/>
        </p:nvSpPr>
        <p:spPr>
          <a:xfrm>
            <a:off x="1151724" y="4241685"/>
            <a:ext cx="5259729" cy="255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КООП Дания обявиха стартирането на нова стратегия - „КООП на бъдещето“, която ще обедини три от големите кооперативните вериги (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Kvickly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SuperBrugsen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bg-BG" sz="12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Irma</a:t>
            </a: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за търговия на дребно под единна марка КООП, което ще доведе до създаването на най-голямата верига супермаркети в страната, с общ оборот от 25 милиарда датски крони (3,36 милиарда евро). 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bg-BG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„Новата верига КООП ще бъде по-ефективна, по-евтина и по-привлекателна за клиентите. Това ще бъде мащабен проект, в който ще включим нашите клиенти и служители с цел изграждането на водещата верига за хранителни стоки в Дания.“ споделя К. Нилсен, управляващия директор на КООП Дания.</a:t>
            </a:r>
            <a:endParaRPr lang="en-US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351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12078</TotalTime>
  <Words>2651</Words>
  <Application>Microsoft Office PowerPoint</Application>
  <PresentationFormat>Хартия A4 (210x297 мм)</PresentationFormat>
  <Paragraphs>101</Paragraphs>
  <Slides>10</Slides>
  <Notes>6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Candara Light</vt:lpstr>
      <vt:lpstr>HS Grotesk Bg</vt:lpstr>
      <vt:lpstr>Times New Roman</vt:lpstr>
      <vt:lpstr>Office тема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mivanova</dc:creator>
  <cp:lastModifiedBy>Teodora Miladinova</cp:lastModifiedBy>
  <cp:revision>814</cp:revision>
  <cp:lastPrinted>2021-04-16T08:06:19Z</cp:lastPrinted>
  <dcterms:created xsi:type="dcterms:W3CDTF">2021-02-12T07:44:12Z</dcterms:created>
  <dcterms:modified xsi:type="dcterms:W3CDTF">2023-04-19T05:42:39Z</dcterms:modified>
</cp:coreProperties>
</file>